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embeddedFontLst>
    <p:embeddedFont>
      <p:font typeface="Century Gothic" panose="020B0502020202020204" pitchFamily="34" charset="0"/>
      <p:regular r:id="rId20"/>
      <p:bold r:id="rId21"/>
      <p:italic r:id="rId22"/>
      <p:boldItalic r:id="rId23"/>
    </p:embeddedFont>
  </p:embeddedFontLst>
  <p:custDataLst>
    <p:tags r:id="rId2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5"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7" d="100"/>
          <a:sy n="97" d="100"/>
        </p:scale>
        <p:origin x="115" y="-20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hyperlink" Target="https://www.nist.gov/cyberframework" TargetMode="External"/><Relationship Id="rId5" Type="http://schemas.openxmlformats.org/officeDocument/2006/relationships/hyperlink" Target="https://wiki.sei.cmu.edu/confluence/display/seccode/Top+10+Secure+Coding+Practices"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0.xml"/><Relationship Id="rId5" Type="http://schemas.openxmlformats.org/officeDocument/2006/relationships/image" Target="../media/image3.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Cristian Chalarca</a:t>
            </a:r>
            <a:endParaRPr lang="en-US" dirty="0"/>
          </a:p>
          <a:p>
            <a:pPr marL="0" lvl="0" indent="0" algn="l" rtl="0">
              <a:lnSpc>
                <a:spcPct val="70000"/>
              </a:lnSpc>
              <a:spcBef>
                <a:spcPts val="1000"/>
              </a:spcBef>
              <a:spcAft>
                <a:spcPts val="0"/>
              </a:spcAft>
              <a:buClr>
                <a:schemeClr val="lt1"/>
              </a:buClr>
              <a:buSzPts val="1850"/>
              <a:buNone/>
            </a:pPr>
            <a:endParaRPr lang="en-US"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7" name="Audio 6">
            <a:hlinkClick r:id="" action="ppaction://media"/>
            <a:extLst>
              <a:ext uri="{FF2B5EF4-FFF2-40B4-BE49-F238E27FC236}">
                <a16:creationId xmlns:a16="http://schemas.microsoft.com/office/drawing/2014/main" id="{BE3566E8-7940-7479-8F49-116CCD071C5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3348"/>
    </mc:Choice>
    <mc:Fallback xmlns="">
      <p:transition spd="slow" advTm="23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pic>
        <p:nvPicPr>
          <p:cNvPr id="211" name="Google Shape;211;p10"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2" name="Rectangle 1">
            <a:extLst>
              <a:ext uri="{FF2B5EF4-FFF2-40B4-BE49-F238E27FC236}">
                <a16:creationId xmlns:a16="http://schemas.microsoft.com/office/drawing/2014/main" id="{4D437CE8-E655-832A-2064-BA8377649B96}"/>
              </a:ext>
            </a:extLst>
          </p:cNvPr>
          <p:cNvSpPr>
            <a:spLocks noChangeArrowheads="1"/>
          </p:cNvSpPr>
          <p:nvPr/>
        </p:nvSpPr>
        <p:spPr bwMode="auto">
          <a:xfrm>
            <a:off x="462086" y="2413338"/>
            <a:ext cx="11476219"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Static analysis tools to find issues early (e.g., Astrée, Clang, Helix QAC)</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Automated testing tools to check functionality and security (e.g., </a:t>
            </a:r>
            <a:r>
              <a:rPr kumimoji="0" lang="en-US" altLang="en-US" sz="1800" b="0" i="0" u="none" strike="noStrike" cap="none" normalizeH="0" baseline="0" dirty="0" err="1">
                <a:ln>
                  <a:noFill/>
                </a:ln>
                <a:solidFill>
                  <a:schemeClr val="bg1"/>
                </a:solidFill>
                <a:effectLst/>
                <a:latin typeface="Arial" panose="020B0604020202020204" pitchFamily="34" charset="0"/>
              </a:rPr>
              <a:t>Parasoft</a:t>
            </a:r>
            <a:r>
              <a:rPr kumimoji="0" lang="en-US" altLang="en-US" sz="1800" b="0" i="0" u="none" strike="noStrike" cap="none" normalizeH="0" baseline="0" dirty="0">
                <a:ln>
                  <a:noFill/>
                </a:ln>
                <a:solidFill>
                  <a:schemeClr val="bg1"/>
                </a:solidFill>
                <a:effectLst/>
                <a:latin typeface="Arial" panose="020B0604020202020204" pitchFamily="34" charset="0"/>
              </a:rPr>
              <a:t> C/C++test, </a:t>
            </a:r>
            <a:r>
              <a:rPr kumimoji="0" lang="en-US" altLang="en-US" sz="1800" b="0" i="0" u="none" strike="noStrike" cap="none" normalizeH="0" baseline="0" dirty="0" err="1">
                <a:ln>
                  <a:noFill/>
                </a:ln>
                <a:solidFill>
                  <a:schemeClr val="bg1"/>
                </a:solidFill>
                <a:effectLst/>
                <a:latin typeface="Arial" panose="020B0604020202020204" pitchFamily="34" charset="0"/>
              </a:rPr>
              <a:t>Polyspace</a:t>
            </a:r>
            <a:r>
              <a:rPr kumimoji="0" lang="en-US" altLang="en-US" sz="1800" b="0" i="0" u="none" strike="noStrike" cap="none" normalizeH="0" baseline="0" dirty="0">
                <a:ln>
                  <a:noFill/>
                </a:ln>
                <a:solidFill>
                  <a:schemeClr val="bg1"/>
                </a:solidFill>
                <a:effectLst/>
                <a:latin typeface="Arial" panose="020B0604020202020204" pitchFamily="34" charset="0"/>
              </a:rPr>
              <a:t> Bug Finder)</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Code quality tools to ensure compliance with standards (e.g., </a:t>
            </a:r>
            <a:r>
              <a:rPr kumimoji="0" lang="en-US" altLang="en-US" sz="1800" b="0" i="0" u="none" strike="noStrike" cap="none" normalizeH="0" baseline="0" dirty="0" err="1">
                <a:ln>
                  <a:noFill/>
                </a:ln>
                <a:solidFill>
                  <a:schemeClr val="bg1"/>
                </a:solidFill>
                <a:effectLst/>
                <a:latin typeface="Arial" panose="020B0604020202020204" pitchFamily="34" charset="0"/>
              </a:rPr>
              <a:t>Klocwork</a:t>
            </a:r>
            <a:r>
              <a:rPr kumimoji="0" lang="en-US" altLang="en-US" sz="1800" b="0" i="0" u="none" strike="noStrike" cap="none" normalizeH="0" baseline="0" dirty="0">
                <a:ln>
                  <a:noFill/>
                </a:ln>
                <a:solidFill>
                  <a:schemeClr val="bg1"/>
                </a:solidFill>
                <a:effectLst/>
                <a:latin typeface="Arial" panose="020B0604020202020204" pitchFamily="34" charset="0"/>
              </a:rPr>
              <a:t>, LDRA Tool Suite)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Continuous scanning tools to detect vulnerabilities in production (e.g., Security Reviewer – Static Reviewer)</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1718"/>
    </mc:Choice>
    <mc:Fallback xmlns="">
      <p:transition spd="slow" advTm="51718"/>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114300" indent="0">
              <a:buNone/>
            </a:pPr>
            <a:r>
              <a:rPr lang="en-US" sz="2000" b="1" dirty="0"/>
              <a:t>If We Wait:</a:t>
            </a:r>
            <a:endParaRPr lang="en-US" sz="2000" dirty="0"/>
          </a:p>
          <a:p>
            <a:r>
              <a:rPr lang="en-US" sz="2000" dirty="0"/>
              <a:t>Greater chance of security breaches</a:t>
            </a:r>
          </a:p>
          <a:p>
            <a:r>
              <a:rPr lang="en-US" sz="2000" dirty="0"/>
              <a:t>More expensive fixes later</a:t>
            </a:r>
          </a:p>
          <a:p>
            <a:r>
              <a:rPr lang="en-US" sz="2000" dirty="0"/>
              <a:t>Possible compliance violations</a:t>
            </a:r>
          </a:p>
          <a:p>
            <a:r>
              <a:rPr lang="en-US" sz="2000" dirty="0"/>
              <a:t>Loss of customer trust</a:t>
            </a:r>
          </a:p>
          <a:p>
            <a:endParaRPr lang="en-US" sz="2000" dirty="0"/>
          </a:p>
          <a:p>
            <a:pPr marL="114300" indent="0">
              <a:buNone/>
            </a:pPr>
            <a:r>
              <a:rPr lang="en-US" sz="2000" b="1" dirty="0"/>
              <a:t>If We Act Now:</a:t>
            </a:r>
            <a:endParaRPr lang="en-US" sz="2000" dirty="0"/>
          </a:p>
          <a:p>
            <a:r>
              <a:rPr lang="en-US" sz="2000" dirty="0"/>
              <a:t>Find and fix problems early</a:t>
            </a:r>
          </a:p>
          <a:p>
            <a:r>
              <a:rPr lang="en-US" sz="2000" dirty="0"/>
              <a:t>Lower overall costs</a:t>
            </a:r>
          </a:p>
          <a:p>
            <a:r>
              <a:rPr lang="en-US" sz="2000" dirty="0"/>
              <a:t>Stronger, more reliable systems</a:t>
            </a:r>
          </a:p>
          <a:p>
            <a:r>
              <a:rPr lang="en-US" sz="2000" dirty="0"/>
              <a:t>Stay compliant with standards and regulations</a:t>
            </a:r>
          </a:p>
        </p:txBody>
      </p:sp>
      <p:pic>
        <p:nvPicPr>
          <p:cNvPr id="218" name="Google Shape;218;p11"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4761"/>
    </mc:Choice>
    <mc:Fallback xmlns="">
      <p:transition spd="slow" advTm="4476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pic>
        <p:nvPicPr>
          <p:cNvPr id="225" name="Google Shape;225;p12" descr="Green Pace logo"/>
          <p:cNvPicPr preferRelativeResize="0"/>
          <p:nvPr/>
        </p:nvPicPr>
        <p:blipFill>
          <a:blip r:embed="rId4">
            <a:alphaModFix/>
          </a:blip>
          <a:stretch>
            <a:fillRect/>
          </a:stretch>
        </p:blipFill>
        <p:spPr>
          <a:xfrm>
            <a:off x="11084074" y="5448409"/>
            <a:ext cx="886601" cy="1149225"/>
          </a:xfrm>
          <a:prstGeom prst="rect">
            <a:avLst/>
          </a:prstGeom>
          <a:noFill/>
          <a:ln>
            <a:noFill/>
          </a:ln>
        </p:spPr>
      </p:pic>
      <p:sp>
        <p:nvSpPr>
          <p:cNvPr id="2" name="Rectangle 1">
            <a:extLst>
              <a:ext uri="{FF2B5EF4-FFF2-40B4-BE49-F238E27FC236}">
                <a16:creationId xmlns:a16="http://schemas.microsoft.com/office/drawing/2014/main" id="{84B5BD35-5351-ED8F-3077-6F22D480E08A}"/>
              </a:ext>
            </a:extLst>
          </p:cNvPr>
          <p:cNvSpPr>
            <a:spLocks noChangeArrowheads="1"/>
          </p:cNvSpPr>
          <p:nvPr/>
        </p:nvSpPr>
        <p:spPr bwMode="auto">
          <a:xfrm>
            <a:off x="1136341" y="2755558"/>
            <a:ext cx="6436377"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 Fully adopt the new security policy across all projects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 Provide team training on principles and standards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 Keep security tools updated and integrated into workflows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 Schedule regular policy reviews to address new threats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 Expand automated testing for more coverage</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6267"/>
    </mc:Choice>
    <mc:Fallback xmlns="">
      <p:transition spd="slow" advTm="46267"/>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pic>
        <p:nvPicPr>
          <p:cNvPr id="232" name="Google Shape;232;p13"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AFA1F4FB-240E-A907-D9F3-4292DF34E452}"/>
              </a:ext>
            </a:extLst>
          </p:cNvPr>
          <p:cNvSpPr>
            <a:spLocks noGrp="1" noChangeArrowheads="1"/>
          </p:cNvSpPr>
          <p:nvPr>
            <p:ph type="body" idx="1"/>
          </p:nvPr>
        </p:nvSpPr>
        <p:spPr bwMode="auto">
          <a:xfrm>
            <a:off x="866775" y="2533195"/>
            <a:ext cx="588494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indent="-28575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bg1"/>
                </a:solidFill>
                <a:effectLst/>
                <a:latin typeface="Arial" panose="020B0604020202020204" pitchFamily="34" charset="0"/>
              </a:rPr>
              <a:t>Security must be built into every step of development</a:t>
            </a:r>
          </a:p>
          <a:p>
            <a:pPr marL="285750" indent="-285750" eaLnBrk="0" fontAlgn="base"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bg1"/>
                </a:solidFill>
                <a:effectLst/>
                <a:latin typeface="Arial" panose="020B0604020202020204" pitchFamily="34" charset="0"/>
              </a:rPr>
              <a:t>The new policy gives us clear, repeatable processes</a:t>
            </a:r>
          </a:p>
          <a:p>
            <a:pPr marL="285750" indent="-285750" eaLnBrk="0" fontAlgn="base"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bg1"/>
                </a:solidFill>
                <a:effectLst/>
                <a:latin typeface="Arial" panose="020B0604020202020204" pitchFamily="34" charset="0"/>
              </a:rPr>
              <a:t>Automation and testing reduce risks and save time</a:t>
            </a:r>
          </a:p>
          <a:p>
            <a:pPr marL="285750" indent="-285750" eaLnBrk="0" fontAlgn="base"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bg1"/>
                </a:solidFill>
                <a:effectLst/>
                <a:latin typeface="Arial" panose="020B0604020202020204" pitchFamily="34" charset="0"/>
              </a:rPr>
              <a:t>Regular updates keep us ahead of new threats</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2298"/>
    </mc:Choice>
    <mc:Fallback xmlns="">
      <p:transition spd="slow" advTm="32298"/>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0209C55D-B0C5-E676-881F-451D9F61C61B}"/>
              </a:ext>
            </a:extLst>
          </p:cNvPr>
          <p:cNvSpPr>
            <a:spLocks noGrp="1" noChangeArrowheads="1"/>
          </p:cNvSpPr>
          <p:nvPr>
            <p:ph type="body" idx="1"/>
          </p:nvPr>
        </p:nvSpPr>
        <p:spPr bwMode="auto">
          <a:xfrm>
            <a:off x="685800" y="2913422"/>
            <a:ext cx="11514691"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indent="-28575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bg1"/>
                </a:solidFill>
                <a:effectLst/>
                <a:latin typeface="Arial" panose="020B0604020202020204" pitchFamily="34" charset="0"/>
              </a:rPr>
              <a:t>CERT. (n.d.). </a:t>
            </a:r>
            <a:r>
              <a:rPr kumimoji="0" lang="en-US" altLang="en-US" sz="1800" b="0" i="1" u="none" strike="noStrike" cap="none" normalizeH="0" baseline="0" dirty="0">
                <a:ln>
                  <a:noFill/>
                </a:ln>
                <a:solidFill>
                  <a:schemeClr val="bg1"/>
                </a:solidFill>
                <a:effectLst/>
                <a:latin typeface="Arial" panose="020B0604020202020204" pitchFamily="34" charset="0"/>
              </a:rPr>
              <a:t>Top 10 Secure Coding Practices</a:t>
            </a:r>
            <a:r>
              <a:rPr kumimoji="0" lang="en-US" altLang="en-US" sz="1800" b="0" i="0" u="none" strike="noStrike" cap="none" normalizeH="0" baseline="0" dirty="0">
                <a:ln>
                  <a:noFill/>
                </a:ln>
                <a:solidFill>
                  <a:schemeClr val="bg1"/>
                </a:solidFill>
                <a:effectLst/>
                <a:latin typeface="Arial" panose="020B0604020202020204" pitchFamily="34" charset="0"/>
              </a:rPr>
              <a:t>. Carnegie Mellon University. </a:t>
            </a:r>
          </a:p>
          <a:p>
            <a:pPr marL="0" indent="0" eaLnBrk="0" fontAlgn="base" hangingPunct="0">
              <a:lnSpc>
                <a:spcPct val="100000"/>
              </a:lnSpc>
              <a:spcBef>
                <a:spcPct val="0"/>
              </a:spcBef>
              <a:spcAft>
                <a:spcPct val="0"/>
              </a:spcAft>
              <a:buClrTx/>
              <a:buSzTx/>
              <a:buNone/>
            </a:pPr>
            <a:r>
              <a:rPr kumimoji="0" lang="en-US" altLang="en-US" sz="1800" b="0" i="0" u="none" strike="noStrike" cap="none" normalizeH="0" baseline="0" dirty="0">
                <a:ln>
                  <a:noFill/>
                </a:ln>
                <a:solidFill>
                  <a:schemeClr val="bg1"/>
                </a:solidFill>
                <a:effectLst/>
                <a:latin typeface="Arial" panose="020B0604020202020204" pitchFamily="34" charset="0"/>
                <a:hlinkClick r:id="rId5">
                  <a:extLst>
                    <a:ext uri="{A12FA001-AC4F-418D-AE19-62706E023703}">
                      <ahyp:hlinkClr xmlns:ahyp="http://schemas.microsoft.com/office/drawing/2018/hyperlinkcolor" val="tx"/>
                    </a:ext>
                  </a:extLst>
                </a:hlinkClick>
              </a:rPr>
              <a:t>https://wiki.sei.cmu.edu/confluence/display/seccode/Top+10+Secure+Coding+Practices</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bg1"/>
                </a:solidFill>
                <a:effectLst/>
                <a:latin typeface="Arial" panose="020B0604020202020204" pitchFamily="34" charset="0"/>
              </a:rPr>
              <a:t>National Institute of Standards and Technology. (2020). </a:t>
            </a:r>
          </a:p>
          <a:p>
            <a:pPr marL="0" indent="0" eaLnBrk="0" fontAlgn="base" hangingPunct="0">
              <a:lnSpc>
                <a:spcPct val="100000"/>
              </a:lnSpc>
              <a:spcBef>
                <a:spcPct val="0"/>
              </a:spcBef>
              <a:spcAft>
                <a:spcPct val="0"/>
              </a:spcAft>
              <a:buClrTx/>
              <a:buSzTx/>
              <a:buNone/>
            </a:pPr>
            <a:r>
              <a:rPr kumimoji="0" lang="en-US" altLang="en-US" sz="1800" b="0" i="1" u="none" strike="noStrike" cap="none" normalizeH="0" baseline="0" dirty="0">
                <a:ln>
                  <a:noFill/>
                </a:ln>
                <a:solidFill>
                  <a:schemeClr val="bg1"/>
                </a:solidFill>
                <a:effectLst/>
                <a:latin typeface="Arial" panose="020B0604020202020204" pitchFamily="34" charset="0"/>
              </a:rPr>
              <a:t>Framework for Improving Critical Infrastructure Cybersecurity</a:t>
            </a:r>
            <a:r>
              <a:rPr kumimoji="0" lang="en-US" altLang="en-US" sz="1800" b="0" i="0" u="none" strike="noStrike" cap="none" normalizeH="0" baseline="0" dirty="0">
                <a:ln>
                  <a:noFill/>
                </a:ln>
                <a:solidFill>
                  <a:schemeClr val="bg1"/>
                </a:solidFill>
                <a:effectLst/>
                <a:latin typeface="Arial" panose="020B0604020202020204" pitchFamily="34" charset="0"/>
              </a:rPr>
              <a:t> (Version 1.1). U.S. Department of Commerce. </a:t>
            </a:r>
            <a:endParaRPr lang="en-US" altLang="en-US" sz="1800" dirty="0">
              <a:solidFill>
                <a:schemeClr val="bg1"/>
              </a:solidFill>
              <a:latin typeface="Arial" panose="020B0604020202020204" pitchFamily="34" charset="0"/>
            </a:endParaRPr>
          </a:p>
          <a:p>
            <a:pPr marL="0" indent="0" eaLnBrk="0" fontAlgn="base" hangingPunct="0">
              <a:lnSpc>
                <a:spcPct val="100000"/>
              </a:lnSpc>
              <a:spcBef>
                <a:spcPct val="0"/>
              </a:spcBef>
              <a:spcAft>
                <a:spcPct val="0"/>
              </a:spcAft>
              <a:buClrTx/>
              <a:buSzTx/>
              <a:buNone/>
            </a:pPr>
            <a:r>
              <a:rPr kumimoji="0" lang="en-US" altLang="en-US" sz="1800" b="0" i="0" u="none" strike="noStrike" cap="none" normalizeH="0" baseline="0" dirty="0">
                <a:ln>
                  <a:noFill/>
                </a:ln>
                <a:solidFill>
                  <a:schemeClr val="bg1"/>
                </a:solidFill>
                <a:effectLst/>
                <a:latin typeface="Arial" panose="020B0604020202020204" pitchFamily="34" charset="0"/>
                <a:hlinkClick r:id="rId6">
                  <a:extLst>
                    <a:ext uri="{A12FA001-AC4F-418D-AE19-62706E023703}">
                      <ahyp:hlinkClr xmlns:ahyp="http://schemas.microsoft.com/office/drawing/2018/hyperlinkcolor" val="tx"/>
                    </a:ext>
                  </a:extLst>
                </a:hlinkClick>
              </a:rPr>
              <a:t>https://www.nist.gov/cyberframework</a:t>
            </a: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bg1"/>
                </a:solidFill>
                <a:effectLst/>
                <a:latin typeface="Arial" panose="020B0604020202020204" pitchFamily="34" charset="0"/>
              </a:rPr>
              <a:t>OWASP Foundation. (n.d.). </a:t>
            </a:r>
            <a:r>
              <a:rPr kumimoji="0" lang="en-US" altLang="en-US" sz="1800" b="0" i="1" u="none" strike="noStrike" cap="none" normalizeH="0" baseline="0" dirty="0">
                <a:ln>
                  <a:noFill/>
                </a:ln>
                <a:solidFill>
                  <a:schemeClr val="bg1"/>
                </a:solidFill>
                <a:effectLst/>
                <a:latin typeface="Arial" panose="020B0604020202020204" pitchFamily="34" charset="0"/>
              </a:rPr>
              <a:t>OWASP Top Ten</a:t>
            </a:r>
            <a:r>
              <a:rPr kumimoji="0" lang="en-US" altLang="en-US" sz="1800" b="0" i="0" u="none" strike="noStrike" cap="none" normalizeH="0" baseline="0" dirty="0">
                <a:ln>
                  <a:noFill/>
                </a:ln>
                <a:solidFill>
                  <a:schemeClr val="bg1"/>
                </a:solidFill>
                <a:effectLst/>
                <a:latin typeface="Arial" panose="020B0604020202020204" pitchFamily="34" charset="0"/>
              </a:rPr>
              <a:t>. </a:t>
            </a:r>
          </a:p>
          <a:p>
            <a:pPr marL="0" indent="0" eaLnBrk="0" fontAlgn="base" hangingPunct="0">
              <a:lnSpc>
                <a:spcPct val="100000"/>
              </a:lnSpc>
              <a:spcBef>
                <a:spcPct val="0"/>
              </a:spcBef>
              <a:spcAft>
                <a:spcPct val="0"/>
              </a:spcAft>
              <a:buClrTx/>
              <a:buSzTx/>
              <a:buNone/>
            </a:pPr>
            <a:r>
              <a:rPr kumimoji="0" lang="en-US" altLang="en-US" sz="1800" b="0" i="0" u="none" strike="noStrike" cap="none" normalizeH="0" baseline="0" dirty="0">
                <a:ln>
                  <a:noFill/>
                </a:ln>
                <a:solidFill>
                  <a:schemeClr val="bg1"/>
                </a:solidFill>
                <a:effectLst/>
                <a:latin typeface="Arial" panose="020B0604020202020204" pitchFamily="34" charset="0"/>
              </a:rPr>
              <a:t>https://owasp.org/www-project-top-ten/</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871"/>
    </mc:Choice>
    <mc:Fallback xmlns="">
      <p:transition spd="slow" advTm="487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248400" y="2194560"/>
            <a:ext cx="5257800" cy="4024125"/>
          </a:xfrm>
          <a:prstGeom prst="rect">
            <a:avLst/>
          </a:prstGeom>
          <a:noFill/>
          <a:ln>
            <a:noFill/>
          </a:ln>
        </p:spPr>
        <p:txBody>
          <a:bodyPr spcFirstLastPara="1" wrap="square" lIns="91425" tIns="45700" rIns="91425" bIns="45700" anchor="t" anchorCtr="0">
            <a:normAutofit/>
          </a:bodyPr>
          <a:lstStyle/>
          <a:p>
            <a:r>
              <a:rPr lang="en-US" dirty="0"/>
              <a:t>Protects systems and data from mistakes and attacks</a:t>
            </a:r>
          </a:p>
          <a:p>
            <a:r>
              <a:rPr lang="en-US" dirty="0"/>
              <a:t>Gives the team clear rules to follow for safe, consistent work</a:t>
            </a:r>
          </a:p>
          <a:p>
            <a:r>
              <a:rPr lang="en-US" dirty="0"/>
              <a:t>Uses several layers of protection so if one fails, others still work</a:t>
            </a:r>
          </a:p>
          <a:p>
            <a:r>
              <a:rPr lang="en-US" dirty="0"/>
              <a:t>Focuses on preventing problems, not just fixing them</a:t>
            </a:r>
          </a:p>
          <a:p>
            <a:r>
              <a:rPr lang="en-US" dirty="0"/>
              <a:t>Helps keep security strong over time</a:t>
            </a:r>
          </a:p>
          <a:p>
            <a:pPr marL="685800" lvl="0" indent="0" algn="l" rtl="0">
              <a:lnSpc>
                <a:spcPct val="90000"/>
              </a:lnSpc>
              <a:spcBef>
                <a:spcPts val="0"/>
              </a:spcBef>
              <a:spcAft>
                <a:spcPts val="0"/>
              </a:spcAft>
              <a:buSzPts val="18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5843" y="2040631"/>
            <a:ext cx="5780157" cy="4331981"/>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127DDF7-3890-A1A9-BDF1-FC2FF1648B9E}"/>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6630"/>
    </mc:Choice>
    <mc:Fallback xmlns="">
      <p:transition spd="slow" advTm="366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2466819344"/>
              </p:ext>
            </p:extLst>
          </p:nvPr>
        </p:nvGraphicFramePr>
        <p:xfrm>
          <a:off x="1657013" y="1971698"/>
          <a:ext cx="8610600" cy="3538650"/>
        </p:xfrm>
        <a:graphic>
          <a:graphicData uri="http://schemas.openxmlformats.org/drawingml/2006/table">
            <a:tbl>
              <a:tblPr firstRow="1" firstCol="1">
                <a:noFill/>
                <a:tableStyleId>{802198C4-3087-4945-87E3-76CBB3509B7E}</a:tableStyleId>
              </a:tblPr>
              <a:tblGrid>
                <a:gridCol w="4429277">
                  <a:extLst>
                    <a:ext uri="{9D8B030D-6E8A-4147-A177-3AD203B41FA5}">
                      <a16:colId xmlns:a16="http://schemas.microsoft.com/office/drawing/2014/main" val="20000"/>
                    </a:ext>
                  </a:extLst>
                </a:gridCol>
                <a:gridCol w="4181323">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accent6">
                              <a:lumMod val="75000"/>
                            </a:schemeClr>
                          </a:solidFill>
                        </a:rPr>
                        <a:t>Likely</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solidFill>
                          <a:schemeClr val="accent6">
                            <a:lumMod val="75000"/>
                          </a:schemeClr>
                        </a:solidFill>
                      </a:endParaRPr>
                    </a:p>
                    <a:p>
                      <a:pPr marL="285750" indent="-285750">
                        <a:buFont typeface="Arial" panose="020B0604020202020204" pitchFamily="34" charset="0"/>
                        <a:buChar char="•"/>
                      </a:pPr>
                      <a:r>
                        <a:rPr lang="en-US" dirty="0"/>
                        <a:t>String Correctness (null pointer checks)</a:t>
                      </a:r>
                    </a:p>
                    <a:p>
                      <a:pPr marL="285750" indent="-285750">
                        <a:buFont typeface="Arial" panose="020B0604020202020204" pitchFamily="34" charset="0"/>
                        <a:buChar char="•"/>
                      </a:pPr>
                      <a:r>
                        <a:rPr lang="en-US" dirty="0"/>
                        <a:t>Iterator Ranges</a:t>
                      </a:r>
                    </a:p>
                    <a:p>
                      <a:pPr marL="285750" indent="-285750">
                        <a:buFont typeface="Arial" panose="020B0604020202020204" pitchFamily="34" charset="0"/>
                        <a:buChar char="•"/>
                      </a:pPr>
                      <a:r>
                        <a:rPr lang="en-US" dirty="0"/>
                        <a:t>Exceptions</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accent6">
                              <a:lumMod val="75000"/>
                            </a:schemeClr>
                          </a:solidFill>
                        </a:rPr>
                        <a:t>Priority</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solidFill>
                          <a:schemeClr val="accent6">
                            <a:lumMod val="75000"/>
                          </a:schemeClr>
                        </a:solidFill>
                      </a:endParaRPr>
                    </a:p>
                    <a:p>
                      <a:pPr marL="285750" indent="-285750">
                        <a:buFont typeface="Arial" panose="020B0604020202020204" pitchFamily="34" charset="0"/>
                        <a:buChar char="•"/>
                      </a:pPr>
                      <a:r>
                        <a:rPr lang="en-US" dirty="0"/>
                        <a:t>SQL Injection (unsafe format strings)</a:t>
                      </a:r>
                    </a:p>
                    <a:p>
                      <a:pPr marL="285750" indent="-285750">
                        <a:buFont typeface="Arial" panose="020B0604020202020204" pitchFamily="34" charset="0"/>
                        <a:buChar char="•"/>
                      </a:pPr>
                      <a:r>
                        <a:rPr lang="en-US" dirty="0"/>
                        <a:t>Memory Protection (secure random numbers)</a:t>
                      </a:r>
                    </a:p>
                    <a:p>
                      <a:pPr marL="285750" indent="-285750">
                        <a:buFont typeface="Arial" panose="020B0604020202020204" pitchFamily="34" charset="0"/>
                        <a:buChar char="•"/>
                      </a:pPr>
                      <a:r>
                        <a:rPr lang="en-US" dirty="0"/>
                        <a:t>Data Type (unnamed namespaces in header files)</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accent6">
                              <a:lumMod val="75000"/>
                            </a:schemeClr>
                          </a:solidFill>
                        </a:rPr>
                        <a:t>Low priority</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solidFill>
                          <a:schemeClr val="accent6">
                            <a:lumMod val="75000"/>
                          </a:schemeClr>
                        </a:solidFill>
                      </a:endParaRPr>
                    </a:p>
                    <a:p>
                      <a:pPr marL="285750" indent="-285750">
                        <a:buFont typeface="Arial" panose="020B0604020202020204" pitchFamily="34" charset="0"/>
                        <a:buChar char="•"/>
                      </a:pPr>
                      <a:r>
                        <a:rPr lang="en-US" dirty="0"/>
                        <a:t>File Stream (accessing closed files)</a:t>
                      </a:r>
                    </a:p>
                    <a:p>
                      <a:pPr marL="285750" indent="-285750">
                        <a:buFont typeface="Arial" panose="020B0604020202020204" pitchFamily="34" charset="0"/>
                        <a:buChar char="•"/>
                      </a:pPr>
                      <a:r>
                        <a:rPr lang="en-US" dirty="0"/>
                        <a:t>Side Effects in Code</a:t>
                      </a:r>
                    </a:p>
                    <a:p>
                      <a:pPr marL="285750" indent="-285750">
                        <a:buFont typeface="Arial" panose="020B0604020202020204" pitchFamily="34" charset="0"/>
                        <a:buChar char="•"/>
                      </a:pPr>
                      <a:r>
                        <a:rPr lang="en-US" dirty="0"/>
                        <a:t>Arrays and Pointers (wrong pointer deletion)</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chemeClr val="accent6">
                              <a:lumMod val="75000"/>
                            </a:schemeClr>
                          </a:solidFill>
                        </a:rPr>
                        <a:t>Unlikely</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solidFill>
                          <a:schemeClr val="accent6">
                            <a:lumMod val="75000"/>
                          </a:schemeClr>
                        </a:solidFill>
                      </a:endParaRPr>
                    </a:p>
                    <a:p>
                      <a:pPr marL="285750" indent="-285750">
                        <a:buFont typeface="Arial" panose="020B0604020202020204" pitchFamily="34" charset="0"/>
                        <a:buChar char="•"/>
                      </a:pPr>
                      <a:r>
                        <a:rPr lang="en-US" dirty="0"/>
                        <a:t>Thread Safety (rechecking after wake-up)</a:t>
                      </a:r>
                    </a:p>
                    <a:p>
                      <a:pPr marL="285750" indent="-285750">
                        <a:buFont typeface="Arial" panose="020B0604020202020204" pitchFamily="34" charset="0"/>
                        <a:buChar char="•"/>
                      </a:pPr>
                      <a:r>
                        <a:rPr lang="en-US" dirty="0"/>
                        <a:t>Weak Random Number Generation </a:t>
                      </a:r>
                      <a:r>
                        <a:rPr lang="en-US" i="0" dirty="0"/>
                        <a:t>(if separated from memory protection)</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B29FCF0-25B7-1573-646E-BB643BA8237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8153"/>
    </mc:Choice>
    <mc:Fallback xmlns="">
      <p:transition spd="slow" advTm="108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pic>
        <p:nvPicPr>
          <p:cNvPr id="169" name="Google Shape;169;p5"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147D0142-BA73-388D-A59C-157561C511EE}"/>
              </a:ext>
            </a:extLst>
          </p:cNvPr>
          <p:cNvSpPr>
            <a:spLocks noGrp="1" noChangeArrowheads="1"/>
          </p:cNvSpPr>
          <p:nvPr>
            <p:ph type="body" idx="1"/>
          </p:nvPr>
        </p:nvSpPr>
        <p:spPr bwMode="auto">
          <a:xfrm>
            <a:off x="923219" y="2430271"/>
            <a:ext cx="6277681"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Validate Input Data</a:t>
            </a:r>
          </a:p>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Heed Compiler Warnings</a:t>
            </a:r>
          </a:p>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Architect and Design for Security Policies</a:t>
            </a:r>
          </a:p>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Keep It Simple</a:t>
            </a:r>
          </a:p>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Default Deny</a:t>
            </a:r>
          </a:p>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Least Privilege</a:t>
            </a:r>
          </a:p>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Sanitize Data Sent to Other Systems</a:t>
            </a:r>
          </a:p>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Defense in Depth</a:t>
            </a:r>
          </a:p>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Use Quality Assurance Techniques</a:t>
            </a:r>
          </a:p>
          <a:p>
            <a:pPr lvl="0" eaLnBrk="0" fontAlgn="base" hangingPunct="0">
              <a:spcBef>
                <a:spcPct val="0"/>
              </a:spcBef>
              <a:spcAft>
                <a:spcPct val="0"/>
              </a:spcAft>
              <a:buClrTx/>
              <a:buFont typeface="+mj-lt"/>
              <a:buAutoNum type="arabicPeriod"/>
            </a:pPr>
            <a:r>
              <a:rPr lang="en-US" altLang="en-US" sz="2400" dirty="0">
                <a:solidFill>
                  <a:schemeClr val="bg1"/>
                </a:solidFill>
                <a:latin typeface="Arial" panose="020B0604020202020204" pitchFamily="34" charset="0"/>
              </a:rPr>
              <a:t>Adopt a Secure Coding Standard</a:t>
            </a:r>
          </a:p>
        </p:txBody>
      </p:sp>
      <p:sp>
        <p:nvSpPr>
          <p:cNvPr id="4" name="Rectangle 3">
            <a:extLst>
              <a:ext uri="{FF2B5EF4-FFF2-40B4-BE49-F238E27FC236}">
                <a16:creationId xmlns:a16="http://schemas.microsoft.com/office/drawing/2014/main" id="{FC65B70B-5705-3947-62FB-98DB8C4A67C0}"/>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9781"/>
    </mc:Choice>
    <mc:Fallback xmlns="">
      <p:transition spd="slow" advTm="7978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E485C86E-019B-4588-30C1-B94070CE53D9}"/>
              </a:ext>
            </a:extLst>
          </p:cNvPr>
          <p:cNvSpPr>
            <a:spLocks noGrp="1" noChangeArrowheads="1"/>
          </p:cNvSpPr>
          <p:nvPr>
            <p:ph type="body" idx="1"/>
          </p:nvPr>
        </p:nvSpPr>
        <p:spPr bwMode="auto">
          <a:xfrm>
            <a:off x="685800" y="2774920"/>
            <a:ext cx="6699270"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Avoid unnamed namespaces in header files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Do not delete arrays through incorrect pointer types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Do not pass null pointers to std::string functions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Exclude user input from format strings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Do not use std::rand() for pseudorandom number generation</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Do not rely on side effects in unevaluated operands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Handle all exceptions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Use valid iterator ranges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Do not access a closed file</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Wrap functions that can spuriously wake up in a loop</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0323"/>
    </mc:Choice>
    <mc:Fallback xmlns="">
      <p:transition spd="slow" advTm="10032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pic>
        <p:nvPicPr>
          <p:cNvPr id="183" name="Google Shape;183;p7"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2" name="Rectangle 1">
            <a:extLst>
              <a:ext uri="{FF2B5EF4-FFF2-40B4-BE49-F238E27FC236}">
                <a16:creationId xmlns:a16="http://schemas.microsoft.com/office/drawing/2014/main" id="{98BD31CB-102F-5545-0DE6-A9B5405BF40B}"/>
              </a:ext>
            </a:extLst>
          </p:cNvPr>
          <p:cNvSpPr>
            <a:spLocks noChangeArrowheads="1"/>
          </p:cNvSpPr>
          <p:nvPr/>
        </p:nvSpPr>
        <p:spPr bwMode="auto">
          <a:xfrm>
            <a:off x="430925" y="2616564"/>
            <a:ext cx="8456161"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Encryption at Rest</a:t>
            </a:r>
            <a:r>
              <a:rPr lang="en-US" altLang="en-US" sz="1800" dirty="0">
                <a:solidFill>
                  <a:schemeClr val="bg1"/>
                </a:solidFill>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Protects stored data (databases, hard drives, backups) with AES-256 or similar</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Encryption in Flight</a:t>
            </a:r>
            <a:r>
              <a:rPr lang="en-US" altLang="en-US" sz="1800" dirty="0">
                <a:solidFill>
                  <a:schemeClr val="bg1"/>
                </a:solidFill>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Secures data in transit using TLS 1.2+, HTTPS, and secure email/file transfer</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Encryption in Use</a:t>
            </a:r>
            <a:r>
              <a:rPr lang="en-US" altLang="en-US" sz="1800" dirty="0">
                <a:solidFill>
                  <a:schemeClr val="bg1"/>
                </a:solidFill>
                <a:latin typeface="Arial" panose="020B0604020202020204" pitchFamily="34" charset="0"/>
              </a:rPr>
              <a:t>:</a:t>
            </a:r>
          </a:p>
          <a:p>
            <a:pPr lvl="3" eaLnBrk="0" fontAlgn="base" hangingPunct="0">
              <a:spcBef>
                <a:spcPct val="0"/>
              </a:spcBef>
              <a:spcAft>
                <a:spcPct val="0"/>
              </a:spcAft>
              <a:buClrTx/>
            </a:pPr>
            <a:r>
              <a:rPr kumimoji="0" lang="en-US" altLang="en-US" sz="1800" b="0" i="0" u="none" strike="noStrike" cap="none" normalizeH="0" baseline="0" dirty="0">
                <a:ln>
                  <a:noFill/>
                </a:ln>
                <a:solidFill>
                  <a:schemeClr val="bg1"/>
                </a:solidFill>
                <a:effectLst/>
                <a:latin typeface="Arial" panose="020B0604020202020204" pitchFamily="34" charset="0"/>
              </a:rPr>
              <a:t>Protects data being processed with access controls, secure handling in memory, </a:t>
            </a:r>
          </a:p>
          <a:p>
            <a:pPr lvl="3" eaLnBrk="0" fontAlgn="base" hangingPunct="0">
              <a:spcBef>
                <a:spcPct val="0"/>
              </a:spcBef>
              <a:spcAft>
                <a:spcPct val="0"/>
              </a:spcAft>
              <a:buClrTx/>
            </a:pPr>
            <a:r>
              <a:rPr kumimoji="0" lang="en-US" altLang="en-US" sz="1800" b="0" i="0" u="none" strike="noStrike" cap="none" normalizeH="0" baseline="0" dirty="0">
                <a:ln>
                  <a:noFill/>
                </a:ln>
                <a:solidFill>
                  <a:schemeClr val="bg1"/>
                </a:solidFill>
                <a:effectLst/>
                <a:latin typeface="Arial" panose="020B0604020202020204" pitchFamily="34" charset="0"/>
              </a:rPr>
              <a:t>and hardware-based protections</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9235"/>
    </mc:Choice>
    <mc:Fallback xmlns="">
      <p:transition spd="slow" advTm="69235"/>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pic>
        <p:nvPicPr>
          <p:cNvPr id="190" name="Google Shape;190;p8"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4" name="Rectangle 1">
            <a:extLst>
              <a:ext uri="{FF2B5EF4-FFF2-40B4-BE49-F238E27FC236}">
                <a16:creationId xmlns:a16="http://schemas.microsoft.com/office/drawing/2014/main" id="{9D86ECEB-934D-5B41-EAB9-B9C152015ABD}"/>
              </a:ext>
            </a:extLst>
          </p:cNvPr>
          <p:cNvSpPr>
            <a:spLocks noChangeArrowheads="1"/>
          </p:cNvSpPr>
          <p:nvPr/>
        </p:nvSpPr>
        <p:spPr bwMode="auto">
          <a:xfrm>
            <a:off x="600722" y="2672831"/>
            <a:ext cx="7866256"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Authentication</a:t>
            </a:r>
            <a:r>
              <a:rPr lang="en-US" altLang="en-US" sz="1800" dirty="0">
                <a:solidFill>
                  <a:schemeClr val="bg1"/>
                </a:solidFill>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Verify the identity of all users, devices, and services before allowing access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Authorization</a:t>
            </a:r>
            <a:r>
              <a:rPr lang="en-US" altLang="en-US" sz="1800" dirty="0">
                <a:solidFill>
                  <a:schemeClr val="bg1"/>
                </a:solidFill>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Give only the access needed, using role-based or attribute-based controls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bg1"/>
                </a:solidFill>
                <a:effectLst/>
                <a:latin typeface="Arial" panose="020B0604020202020204" pitchFamily="34" charset="0"/>
              </a:rPr>
              <a:t>Accounting</a:t>
            </a:r>
            <a:r>
              <a:rPr lang="en-US" altLang="en-US" sz="1800" dirty="0">
                <a:solidFill>
                  <a:schemeClr val="bg1"/>
                </a:solidFill>
                <a:latin typeface="Arial" panose="020B0604020202020204" pitchFamily="34" charset="0"/>
              </a:rPr>
              <a:t>:</a:t>
            </a:r>
          </a:p>
          <a:p>
            <a:pPr lvl="1" eaLnBrk="0" fontAlgn="base" hangingPunct="0">
              <a:spcBef>
                <a:spcPct val="0"/>
              </a:spcBef>
              <a:spcAft>
                <a:spcPct val="0"/>
              </a:spcAft>
              <a:buClrTx/>
            </a:pPr>
            <a:r>
              <a:rPr kumimoji="0" lang="en-US" altLang="en-US" sz="1800" b="0" i="0" u="none" strike="noStrike" cap="none" normalizeH="0" baseline="0" dirty="0">
                <a:ln>
                  <a:noFill/>
                </a:ln>
                <a:solidFill>
                  <a:schemeClr val="bg1"/>
                </a:solidFill>
                <a:effectLst/>
                <a:latin typeface="Arial" panose="020B0604020202020204" pitchFamily="34" charset="0"/>
              </a:rPr>
              <a:t>Keep detailed logs of all actions involving sensitive data</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8049"/>
    </mc:Choice>
    <mc:Fallback xmlns="">
      <p:transition spd="slow" advTm="6804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pic>
        <p:nvPicPr>
          <p:cNvPr id="197" name="Google Shape;197;g9504e29505_0_0"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7F25637C-A2CD-25F6-2C6C-4980E53C7A8F}"/>
              </a:ext>
            </a:extLst>
          </p:cNvPr>
          <p:cNvSpPr>
            <a:spLocks noGrp="1" noChangeArrowheads="1"/>
          </p:cNvSpPr>
          <p:nvPr>
            <p:ph type="body" idx="1"/>
          </p:nvPr>
        </p:nvSpPr>
        <p:spPr bwMode="auto">
          <a:xfrm>
            <a:off x="685800" y="1994623"/>
            <a:ext cx="3198311"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Null Pointer in String</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Valid Iterator Ranges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Unsafe Format Strings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Secure Random Numbers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Handle All Exceptions</a:t>
            </a:r>
          </a:p>
          <a:p>
            <a:pPr marL="342900" marR="0" lvl="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800" b="0" i="0" u="none" strike="noStrike" cap="none" normalizeH="0" baseline="0" dirty="0">
                <a:ln>
                  <a:noFill/>
                </a:ln>
                <a:solidFill>
                  <a:schemeClr val="bg1"/>
                </a:solidFill>
                <a:effectLst/>
                <a:latin typeface="Arial" panose="020B0604020202020204" pitchFamily="34" charset="0"/>
              </a:rPr>
              <a:t>Accessing Closed Files</a:t>
            </a:r>
          </a:p>
        </p:txBody>
      </p:sp>
      <p:sp>
        <p:nvSpPr>
          <p:cNvPr id="3" name="Rectangle 2">
            <a:extLst>
              <a:ext uri="{FF2B5EF4-FFF2-40B4-BE49-F238E27FC236}">
                <a16:creationId xmlns:a16="http://schemas.microsoft.com/office/drawing/2014/main" id="{1FC6F364-15A7-C066-BF49-A7A4F8B0BFA0}"/>
              </a:ext>
            </a:extLst>
          </p:cNvPr>
          <p:cNvSpPr>
            <a:spLocks noChangeArrowheads="1"/>
          </p:cNvSpPr>
          <p:nvPr/>
        </p:nvSpPr>
        <p:spPr bwMode="auto">
          <a:xfrm>
            <a:off x="6677098" y="3659327"/>
            <a:ext cx="4615366"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1800" dirty="0">
                <a:solidFill>
                  <a:schemeClr val="bg1"/>
                </a:solidFill>
                <a:latin typeface="Arial" panose="020B0604020202020204" pitchFamily="34" charset="0"/>
              </a:rPr>
              <a:t>Going Further:</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Include edge cases and unusual inputs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Add automated checks in CI/CD pipeline</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Use static analysis and sanitizers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bg1"/>
                </a:solidFill>
                <a:effectLst/>
                <a:latin typeface="Arial" panose="020B0604020202020204" pitchFamily="34" charset="0"/>
              </a:rPr>
              <a:t>Track coverage to find untested areas</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13234"/>
    </mc:Choice>
    <mc:Fallback xmlns="">
      <p:transition spd="slow" advTm="113234"/>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4">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5">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9683"/>
    </mc:Choice>
    <mc:Fallback xmlns="">
      <p:transition spd="slow" advTm="69683"/>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purl.org/dc/elements/1.1/"/>
    <ds:schemaRef ds:uri="http://schemas.openxmlformats.org/package/2006/metadata/core-properties"/>
    <ds:schemaRef ds:uri="http://schemas.microsoft.com/office/2006/documentManagement/types"/>
    <ds:schemaRef ds:uri="http://schemas.microsoft.com/office/infopath/2007/PartnerControls"/>
    <ds:schemaRef ds:uri="http://purl.org/dc/terms/"/>
    <ds:schemaRef ds:uri="http://purl.org/dc/dcmityp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116</TotalTime>
  <Words>715</Words>
  <Application>Microsoft Office PowerPoint</Application>
  <PresentationFormat>Widescreen</PresentationFormat>
  <Paragraphs>132</Paragraphs>
  <Slides>14</Slides>
  <Notes>14</Notes>
  <HiddenSlides>0</HiddenSlides>
  <MMClips>3</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Chalarca, Cristian</cp:lastModifiedBy>
  <cp:revision>10</cp:revision>
  <dcterms:created xsi:type="dcterms:W3CDTF">2020-08-19T17:59:24Z</dcterms:created>
  <dcterms:modified xsi:type="dcterms:W3CDTF">2025-08-25T01:17:13Z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